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70" r:id="rId5"/>
    <p:sldId id="271" r:id="rId6"/>
    <p:sldId id="258" r:id="rId7"/>
    <p:sldId id="260" r:id="rId8"/>
    <p:sldId id="261" r:id="rId9"/>
    <p:sldId id="262" r:id="rId10"/>
    <p:sldId id="265" r:id="rId11"/>
    <p:sldId id="263" r:id="rId12"/>
    <p:sldId id="264" r:id="rId13"/>
    <p:sldId id="266" r:id="rId14"/>
    <p:sldId id="273" r:id="rId15"/>
    <p:sldId id="274" r:id="rId16"/>
    <p:sldId id="267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1"/>
    <p:restoredTop sz="95755"/>
  </p:normalViewPr>
  <p:slideViewPr>
    <p:cSldViewPr snapToGrid="0" snapToObjects="1">
      <p:cViewPr varScale="1">
        <p:scale>
          <a:sx n="90" d="100"/>
          <a:sy n="90" d="100"/>
        </p:scale>
        <p:origin x="23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A1D87-0A67-7B40-895A-0151AA927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E93639-F118-9E4B-90D9-501092A79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71AF4-EF5E-3741-BF97-43794B107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6D292-B815-C546-B9A6-24497DB6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4D381-B464-E946-BAEF-DCB364EDC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1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8184A-22C0-3B4F-8DEA-4611D1AEA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E7E136-909C-9E4D-A8F2-3BF55B75E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08E04-136C-2041-BF96-5A8005B21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5B74E-FA7E-F441-9473-A7E1CC913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D16AD-CCAF-854D-9887-B7A324CC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33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4171F0-A384-D74F-9081-C6C9FBBD27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66AD64-F712-F34C-80F5-08C94880A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15685-7951-054C-B39E-8FB690498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58E8D-A032-284F-8101-0CDDB890C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C24A3-3620-F94B-A8CD-D348458E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7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3A44C-8133-AA46-B25C-9A006385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202BA-D02D-EB4F-90D4-FB29FFA2E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CFE5F-CDAF-D64C-BB45-6F9BF4E8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6B6D1-3800-B145-A50D-6AF39F08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A3A96-BDBF-C04D-A722-EC81266E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6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DB79C-826B-8848-A0DC-1563FD8D3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6C05E-8B48-6840-B985-F044C5F84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31C5B-93FD-A946-AD9A-31E6C3EF7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32E77-514E-7747-AE48-A147C76B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C152E-DB98-D14B-8BF1-1384A55D8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2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46F99-2F92-994D-A6CC-3368F2219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09C29-F053-2440-918D-F464D47BFC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D0CC0D-89B3-984F-8DF6-AD152ABD3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1107B3-D3D5-5742-A123-80CAD1879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0D546-CDC9-BE40-911E-560FE61D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D5B87-A042-9049-95FB-29149BDF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9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E2A2F-3BFA-264F-876F-4040B650C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6E289-C9BA-F24F-9A42-C138C2C0D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842EC-0D80-A24B-BC28-40D57F79C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D7905F-03A0-5448-8810-CA4DBEE22B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E35B6D-1A16-7345-B274-08BD24F24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E8BBC9-2859-1948-AED9-52D102B77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766646-386F-224E-A643-EBA654F5D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CB7B47-0318-DA42-95CE-BF604E412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D61EE-7323-E64E-B5D6-3B399321C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3CE170-361D-3547-86F1-4EB8315B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D3F7E-C57E-4440-9B69-EEC8B37B7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44C572-5F0A-5A4E-A1D4-B9FC6546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8A05DE-1F4D-AB41-8E7B-33F1BEA1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50840-67F1-304C-98A2-EE026FAF8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6F8A9F-5640-324E-BBC3-34761B73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1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60C0A-7E19-F645-9224-03D48753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305F8-F5F9-7B48-9535-6C966E736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981902-E72E-BD44-B31C-97A4901E2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A2B0C-5BE1-B944-8B8E-B9D822394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E9943-8FD7-6444-B53B-23333282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0D966-9520-3843-929B-A7728F5FC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2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89A9F-AC4A-C640-9C65-D1CD7997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647CD2-F34F-8442-8C31-63407D7F2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817765-B5A7-E74F-BDB0-3E0C16595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68E15C-6768-6E4F-9938-D8A1BB241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8AB5B-0CF5-6E40-A6B8-868DD758B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C617F-9789-8340-97CB-6E6D96E85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7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ABC069-34F3-7844-AABF-07BFB9F78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5E64A-98D1-494A-8182-20BF6FE8C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160FE-EF5A-1941-83E4-330F2CBD58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6856F-659F-244F-A96C-83385553422A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56DFE-FF0A-7C46-B4A0-2E8A3A000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61864-5095-3840-BA7A-BEEC6D716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5A4D-9E9A-C14B-9026-DC6D94E3D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7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0FA4D-8F55-1B48-B944-6D62797DA7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02882"/>
            <a:ext cx="9144000" cy="2387600"/>
          </a:xfrm>
        </p:spPr>
        <p:txBody>
          <a:bodyPr/>
          <a:lstStyle/>
          <a:p>
            <a:r>
              <a:rPr lang="en-US" dirty="0"/>
              <a:t>WSSFN 2022</a:t>
            </a:r>
            <a:br>
              <a:rPr lang="en-US" dirty="0"/>
            </a:br>
            <a:r>
              <a:rPr lang="en-US" b="1" dirty="0">
                <a:solidFill>
                  <a:srgbClr val="C00000"/>
                </a:solidFill>
              </a:rPr>
              <a:t>Awards Ceremony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1DA27468-1575-7148-A798-2137B15B73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68"/>
          <a:stretch/>
        </p:blipFill>
        <p:spPr>
          <a:xfrm>
            <a:off x="0" y="0"/>
            <a:ext cx="12192000" cy="2494666"/>
          </a:xfrm>
          <a:prstGeom prst="rect">
            <a:avLst/>
          </a:prstGeom>
        </p:spPr>
      </p:pic>
      <p:pic>
        <p:nvPicPr>
          <p:cNvPr id="7" name="Graphic 6" descr="Ribbon with solid fill">
            <a:extLst>
              <a:ext uri="{FF2B5EF4-FFF2-40B4-BE49-F238E27FC236}">
                <a16:creationId xmlns:a16="http://schemas.microsoft.com/office/drawing/2014/main" id="{09EA019A-C079-3640-A642-CC79FD5483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38800" y="532724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567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Karger Award - Best Oral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73562" cy="42415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Extensive Frontal Focused Ultrasound Mediated Blood-brain Barrier Opening for the Treatment of Alzheimer’s Disease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u="sng" dirty="0"/>
              <a:t>So </a:t>
            </a:r>
            <a:r>
              <a:rPr lang="en-US" b="1" u="sng" dirty="0" err="1"/>
              <a:t>Hee</a:t>
            </a:r>
            <a:r>
              <a:rPr lang="en-US" b="1" u="sng" dirty="0"/>
              <a:t> Park</a:t>
            </a:r>
            <a:r>
              <a:rPr lang="en-US" dirty="0"/>
              <a:t>, </a:t>
            </a:r>
            <a:r>
              <a:rPr lang="en-US" dirty="0" err="1"/>
              <a:t>Kyoungwon</a:t>
            </a:r>
            <a:r>
              <a:rPr lang="en-US" dirty="0"/>
              <a:t> Bail, Seun Jeon, Won Seok Chang, </a:t>
            </a:r>
            <a:r>
              <a:rPr lang="en-US" dirty="0" err="1"/>
              <a:t>Byong</a:t>
            </a:r>
            <a:r>
              <a:rPr lang="en-US" dirty="0"/>
              <a:t> Seok Ye, </a:t>
            </a:r>
            <a:r>
              <a:rPr lang="en-US" dirty="0" err="1"/>
              <a:t>Jin</a:t>
            </a:r>
            <a:r>
              <a:rPr lang="en-US" dirty="0"/>
              <a:t> Woo Chang</a:t>
            </a:r>
          </a:p>
          <a:p>
            <a:pPr marL="0" indent="0">
              <a:buNone/>
            </a:pPr>
            <a:r>
              <a:rPr lang="en-US" dirty="0"/>
              <a:t>Korea</a:t>
            </a:r>
          </a:p>
        </p:txBody>
      </p:sp>
      <p:pic>
        <p:nvPicPr>
          <p:cNvPr id="4" name="Graphic 3" descr="Ribbon with solid fill">
            <a:extLst>
              <a:ext uri="{FF2B5EF4-FFF2-40B4-BE49-F238E27FC236}">
                <a16:creationId xmlns:a16="http://schemas.microsoft.com/office/drawing/2014/main" id="{1507C465-4F13-ED44-9AAE-548175E78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67737" y="2382043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572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Karger Award - Best Poster 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276975" cy="4360863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Differences In STN Subregional Activity During Performance Of A Motor Conflict Task In Humans With Parkinson’s Disease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b="1" u="sng" dirty="0"/>
              <a:t>Travis Stewart</a:t>
            </a:r>
            <a:r>
              <a:rPr lang="en-CA" dirty="0"/>
              <a:t>, Jessica McDonnell, Joseph </a:t>
            </a:r>
            <a:r>
              <a:rPr lang="en-CA" dirty="0" err="1"/>
              <a:t>Neimat</a:t>
            </a:r>
            <a:r>
              <a:rPr lang="en-CA" dirty="0"/>
              <a:t>, Scott Wylie, </a:t>
            </a:r>
            <a:r>
              <a:rPr lang="en-CA" dirty="0" err="1"/>
              <a:t>Neileke</a:t>
            </a:r>
            <a:r>
              <a:rPr lang="en-CA" dirty="0"/>
              <a:t> Van </a:t>
            </a:r>
            <a:r>
              <a:rPr lang="en-CA" dirty="0" err="1"/>
              <a:t>Wouwe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USA</a:t>
            </a:r>
            <a:endParaRPr lang="en-US" dirty="0"/>
          </a:p>
        </p:txBody>
      </p:sp>
      <p:pic>
        <p:nvPicPr>
          <p:cNvPr id="4" name="Graphic 3" descr="Ribbon with solid fill">
            <a:extLst>
              <a:ext uri="{FF2B5EF4-FFF2-40B4-BE49-F238E27FC236}">
                <a16:creationId xmlns:a16="http://schemas.microsoft.com/office/drawing/2014/main" id="{26ABCF42-B7C9-4D4A-BEC1-C5D374FDC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39212" y="2439193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907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Karger Award - best oral presentation </a:t>
            </a:r>
            <a:r>
              <a:rPr lang="en-US" sz="2400" b="1" dirty="0">
                <a:solidFill>
                  <a:srgbClr val="C00000"/>
                </a:solidFill>
              </a:rPr>
              <a:t>runner up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25281" cy="43033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Sub-second Fluctuations Of Extracellular Dopamine And Serotonin Levels Encode Learning Signals That Influence Behavioral Control And Conscious Phenomena Experience In Humans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Kenneth Kishida</a:t>
            </a:r>
            <a:r>
              <a:rPr lang="en-US" dirty="0"/>
              <a:t>, Adrian </a:t>
            </a:r>
            <a:r>
              <a:rPr lang="en-US" dirty="0" err="1"/>
              <a:t>Laxton</a:t>
            </a:r>
            <a:r>
              <a:rPr lang="en-US" dirty="0"/>
              <a:t>, Stephen Tatter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USA</a:t>
            </a:r>
          </a:p>
        </p:txBody>
      </p:sp>
      <p:pic>
        <p:nvPicPr>
          <p:cNvPr id="4" name="Graphic 3" descr="Ribbon with solid fill">
            <a:extLst>
              <a:ext uri="{FF2B5EF4-FFF2-40B4-BE49-F238E27FC236}">
                <a16:creationId xmlns:a16="http://schemas.microsoft.com/office/drawing/2014/main" id="{85A04C1E-00D5-1641-9CF9-30BB59F00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67737" y="2382043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279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Karger Award - Best Poster Presentation </a:t>
            </a:r>
            <a:r>
              <a:rPr lang="en-US" sz="2400" dirty="0">
                <a:solidFill>
                  <a:srgbClr val="C00000"/>
                </a:solidFill>
              </a:rPr>
              <a:t>runner up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34100" cy="4175125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Prospective Randomized Clinical Study: Does TYRX Antibiotic Envelope For DBS IPG Replacement Affect IPG Infection Rate?</a:t>
            </a:r>
          </a:p>
          <a:p>
            <a:pPr marL="0" indent="0">
              <a:buNone/>
            </a:pPr>
            <a:r>
              <a:rPr lang="en-CA" b="1" u="sng" dirty="0"/>
              <a:t>Terry Coyne</a:t>
            </a:r>
            <a:r>
              <a:rPr lang="en-CA" dirty="0"/>
              <a:t>, Michael Colditz, Tomas Heard, Peter </a:t>
            </a:r>
            <a:r>
              <a:rPr lang="en-CA" dirty="0" err="1"/>
              <a:t>Silburn</a:t>
            </a:r>
            <a:r>
              <a:rPr lang="en-CA" dirty="0"/>
              <a:t>.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Australia</a:t>
            </a:r>
            <a:endParaRPr lang="en-US" dirty="0"/>
          </a:p>
        </p:txBody>
      </p:sp>
      <p:pic>
        <p:nvPicPr>
          <p:cNvPr id="4" name="Graphic 3" descr="Ribbon with solid fill">
            <a:extLst>
              <a:ext uri="{FF2B5EF4-FFF2-40B4-BE49-F238E27FC236}">
                <a16:creationId xmlns:a16="http://schemas.microsoft.com/office/drawing/2014/main" id="{4F5201A2-FF6E-1D43-9A37-9A12E9B46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96312" y="2382043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744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Best Oral Presentation – </a:t>
            </a:r>
            <a:r>
              <a:rPr lang="en-US" sz="3600" b="1" dirty="0">
                <a:solidFill>
                  <a:srgbClr val="C00000"/>
                </a:solidFill>
              </a:rPr>
              <a:t>Honorable Mention #1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62713" cy="41179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/>
              <a:t>7 Years Of 7-tesla In Deep Brain Stimulation For Parkinson’s Disease: Pinpointing The Dorsal STN</a:t>
            </a:r>
          </a:p>
          <a:p>
            <a:pPr marL="0" indent="0">
              <a:buNone/>
            </a:pPr>
            <a:r>
              <a:rPr lang="en-CA" b="1" u="sng" dirty="0"/>
              <a:t>Maarten Bot, </a:t>
            </a:r>
            <a:r>
              <a:rPr lang="en-CA" dirty="0" err="1"/>
              <a:t>Neils</a:t>
            </a:r>
            <a:r>
              <a:rPr lang="en-CA" dirty="0"/>
              <a:t> </a:t>
            </a:r>
            <a:r>
              <a:rPr lang="en-CA" dirty="0" err="1"/>
              <a:t>Rijks</a:t>
            </a:r>
            <a:r>
              <a:rPr lang="en-CA" dirty="0"/>
              <a:t>, Lisa </a:t>
            </a:r>
            <a:r>
              <a:rPr lang="en-CA" dirty="0" err="1"/>
              <a:t>Verlaat</a:t>
            </a:r>
            <a:r>
              <a:rPr lang="en-CA" dirty="0"/>
              <a:t>, Naomi Kremer, Varvara </a:t>
            </a:r>
            <a:r>
              <a:rPr lang="en-CA" dirty="0" err="1"/>
              <a:t>Mathiopoulou</a:t>
            </a:r>
            <a:r>
              <a:rPr lang="en-CA" dirty="0"/>
              <a:t>, Francisca Ferreira, Mark </a:t>
            </a:r>
            <a:r>
              <a:rPr lang="en-CA" dirty="0" err="1"/>
              <a:t>Robers</a:t>
            </a:r>
            <a:r>
              <a:rPr lang="en-CA" dirty="0"/>
              <a:t>, Rob de </a:t>
            </a:r>
            <a:r>
              <a:rPr lang="en-CA" dirty="0" err="1"/>
              <a:t>Bie</a:t>
            </a:r>
            <a:r>
              <a:rPr lang="en-CA" dirty="0"/>
              <a:t>, </a:t>
            </a:r>
            <a:r>
              <a:rPr lang="en-CA" dirty="0" err="1"/>
              <a:t>Pepijn</a:t>
            </a:r>
            <a:r>
              <a:rPr lang="en-CA" dirty="0"/>
              <a:t> van den </a:t>
            </a:r>
            <a:r>
              <a:rPr lang="en-CA" dirty="0" err="1"/>
              <a:t>Munckhof</a:t>
            </a:r>
            <a:r>
              <a:rPr lang="en-CA" dirty="0"/>
              <a:t>, Rick Schuurman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Netherlands</a:t>
            </a:r>
            <a:endParaRPr lang="en-US" dirty="0"/>
          </a:p>
        </p:txBody>
      </p:sp>
      <p:pic>
        <p:nvPicPr>
          <p:cNvPr id="4" name="Graphic 3" descr="Ribbon with solid fill">
            <a:extLst>
              <a:ext uri="{FF2B5EF4-FFF2-40B4-BE49-F238E27FC236}">
                <a16:creationId xmlns:a16="http://schemas.microsoft.com/office/drawing/2014/main" id="{C39B2538-ED81-2541-906F-8584C8EAD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96312" y="2382043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935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Best Oral Presentation – </a:t>
            </a:r>
            <a:r>
              <a:rPr lang="en-US" sz="3600" b="1" dirty="0">
                <a:solidFill>
                  <a:srgbClr val="C00000"/>
                </a:solidFill>
              </a:rPr>
              <a:t>Honorable Mention #2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19888" cy="4232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dirty="0"/>
              <a:t>Diffusion Tensor Imaging Evaluation Of </a:t>
            </a:r>
            <a:r>
              <a:rPr lang="en-US" dirty="0" err="1"/>
              <a:t>Pateints</a:t>
            </a:r>
            <a:r>
              <a:rPr lang="en-US" dirty="0"/>
              <a:t> With Disorders Of Consciousness Prior To Deep Brain Stimulation: A Preliminary Study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Marina </a:t>
            </a:r>
            <a:r>
              <a:rPr lang="en-US" b="1" u="sng" dirty="0" err="1"/>
              <a:t>Raguz</a:t>
            </a:r>
            <a:r>
              <a:rPr lang="en-US" dirty="0"/>
              <a:t>, </a:t>
            </a:r>
            <a:r>
              <a:rPr lang="en-US" dirty="0" err="1"/>
              <a:t>Darco</a:t>
            </a:r>
            <a:r>
              <a:rPr lang="en-US" dirty="0"/>
              <a:t> Oreskovic, </a:t>
            </a:r>
            <a:r>
              <a:rPr lang="en-US" dirty="0" err="1"/>
              <a:t>Andelo</a:t>
            </a:r>
            <a:r>
              <a:rPr lang="en-US" dirty="0"/>
              <a:t> </a:t>
            </a:r>
            <a:r>
              <a:rPr lang="en-US" dirty="0" err="1"/>
              <a:t>Kastelancic</a:t>
            </a:r>
            <a:r>
              <a:rPr lang="en-US" dirty="0"/>
              <a:t>, </a:t>
            </a:r>
            <a:r>
              <a:rPr lang="en-US" dirty="0" err="1"/>
              <a:t>Petar</a:t>
            </a:r>
            <a:r>
              <a:rPr lang="en-US" dirty="0"/>
              <a:t> </a:t>
            </a:r>
            <a:r>
              <a:rPr lang="en-US" dirty="0" err="1"/>
              <a:t>Marcinkovic</a:t>
            </a:r>
            <a:r>
              <a:rPr lang="en-US" dirty="0"/>
              <a:t>, Marin </a:t>
            </a:r>
            <a:r>
              <a:rPr lang="en-US" dirty="0" err="1"/>
              <a:t>Lakic</a:t>
            </a:r>
            <a:r>
              <a:rPr lang="en-US" dirty="0"/>
              <a:t>, </a:t>
            </a:r>
            <a:r>
              <a:rPr lang="en-US" dirty="0" err="1"/>
              <a:t>Fadi</a:t>
            </a:r>
            <a:r>
              <a:rPr lang="en-US" dirty="0"/>
              <a:t> </a:t>
            </a:r>
            <a:r>
              <a:rPr lang="en-US" dirty="0" err="1"/>
              <a:t>Almahariq</a:t>
            </a:r>
            <a:r>
              <a:rPr lang="en-US" dirty="0"/>
              <a:t>, Dominik </a:t>
            </a:r>
            <a:r>
              <a:rPr lang="en-US" dirty="0" err="1"/>
              <a:t>Romic</a:t>
            </a:r>
            <a:r>
              <a:rPr lang="en-US" dirty="0"/>
              <a:t>, </a:t>
            </a:r>
            <a:r>
              <a:rPr lang="en-US" dirty="0" err="1"/>
              <a:t>Domagoj</a:t>
            </a:r>
            <a:r>
              <a:rPr lang="en-US" dirty="0"/>
              <a:t> </a:t>
            </a:r>
            <a:r>
              <a:rPr lang="en-US" dirty="0" err="1"/>
              <a:t>Dlaka</a:t>
            </a:r>
            <a:r>
              <a:rPr lang="en-US" dirty="0"/>
              <a:t>, Niko </a:t>
            </a:r>
            <a:r>
              <a:rPr lang="en-US" dirty="0" err="1"/>
              <a:t>Radovic</a:t>
            </a:r>
            <a:r>
              <a:rPr lang="en-US" dirty="0"/>
              <a:t>, Igor </a:t>
            </a:r>
            <a:r>
              <a:rPr lang="en-US" dirty="0" err="1"/>
              <a:t>Fuckan</a:t>
            </a:r>
            <a:r>
              <a:rPr lang="en-US" dirty="0"/>
              <a:t>, </a:t>
            </a:r>
            <a:r>
              <a:rPr lang="en-US" dirty="0" err="1"/>
              <a:t>Vedran</a:t>
            </a:r>
            <a:r>
              <a:rPr lang="en-US" dirty="0"/>
              <a:t> </a:t>
            </a:r>
            <a:r>
              <a:rPr lang="en-US" dirty="0" err="1"/>
              <a:t>Deletis</a:t>
            </a:r>
            <a:r>
              <a:rPr lang="en-US" dirty="0"/>
              <a:t>, Darko </a:t>
            </a:r>
            <a:r>
              <a:rPr lang="en-US" dirty="0" err="1"/>
              <a:t>Chudy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Croatia</a:t>
            </a:r>
          </a:p>
        </p:txBody>
      </p:sp>
      <p:pic>
        <p:nvPicPr>
          <p:cNvPr id="4" name="Graphic 3" descr="Ribbon with solid fill">
            <a:extLst>
              <a:ext uri="{FF2B5EF4-FFF2-40B4-BE49-F238E27FC236}">
                <a16:creationId xmlns:a16="http://schemas.microsoft.com/office/drawing/2014/main" id="{645AF76B-2B74-9940-BC26-53A94CD6FC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96312" y="2382043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2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Best Poster Presentation – </a:t>
            </a:r>
            <a:r>
              <a:rPr lang="en-US" sz="3600" b="1" dirty="0">
                <a:solidFill>
                  <a:srgbClr val="C00000"/>
                </a:solidFill>
              </a:rPr>
              <a:t>Honorable Mention #1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62713" cy="4117975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The Effect Of Pulsed RF Combined With A Transforaminal Epidural Steroid Injection On Chronic Lumbar Radiculopathy – Vietnam Prospective Study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b="1" u="sng" dirty="0"/>
              <a:t>Viet-Thang Le</a:t>
            </a:r>
            <a:r>
              <a:rPr lang="en-CA" dirty="0"/>
              <a:t>, Tuan An Pham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Vietnam</a:t>
            </a:r>
            <a:endParaRPr lang="en-US" dirty="0"/>
          </a:p>
        </p:txBody>
      </p:sp>
      <p:pic>
        <p:nvPicPr>
          <p:cNvPr id="4" name="Graphic 3" descr="Ribbon with solid fill">
            <a:extLst>
              <a:ext uri="{FF2B5EF4-FFF2-40B4-BE49-F238E27FC236}">
                <a16:creationId xmlns:a16="http://schemas.microsoft.com/office/drawing/2014/main" id="{C39B2538-ED81-2541-906F-8584C8EAD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96312" y="2382043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473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Best Poster Presentation – </a:t>
            </a:r>
            <a:r>
              <a:rPr lang="en-US" sz="3600" b="1" dirty="0">
                <a:solidFill>
                  <a:srgbClr val="C00000"/>
                </a:solidFill>
              </a:rPr>
              <a:t>Honorable Mention #2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19888" cy="4232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An Artificial Intelligence-driven System of Grading Trigeminal Neuralgia And Prediction of Surgical Outcome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Timur </a:t>
            </a:r>
            <a:r>
              <a:rPr lang="en-US" b="1" u="sng" dirty="0" err="1"/>
              <a:t>Latypov</a:t>
            </a:r>
            <a:r>
              <a:rPr lang="en-US" dirty="0"/>
              <a:t>, Rose Yakubov, Peter Hung, Pascale Tsai, Matthew Walker, </a:t>
            </a:r>
            <a:r>
              <a:rPr lang="en-US" dirty="0" err="1"/>
              <a:t>Wanzhang</a:t>
            </a:r>
            <a:r>
              <a:rPr lang="en-US" dirty="0"/>
              <a:t> Wai, Marina Tawfik, Frank </a:t>
            </a:r>
            <a:r>
              <a:rPr lang="en-US" dirty="0" err="1"/>
              <a:t>Rudzicz</a:t>
            </a:r>
            <a:r>
              <a:rPr lang="en-US" dirty="0"/>
              <a:t>, </a:t>
            </a:r>
            <a:r>
              <a:rPr lang="en-US" dirty="0" err="1"/>
              <a:t>Mojgan</a:t>
            </a:r>
            <a:r>
              <a:rPr lang="en-US" dirty="0"/>
              <a:t> </a:t>
            </a:r>
            <a:r>
              <a:rPr lang="en-US" dirty="0" err="1"/>
              <a:t>Hodaie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Canada</a:t>
            </a:r>
          </a:p>
        </p:txBody>
      </p:sp>
      <p:pic>
        <p:nvPicPr>
          <p:cNvPr id="4" name="Graphic 3" descr="Ribbon with solid fill">
            <a:extLst>
              <a:ext uri="{FF2B5EF4-FFF2-40B4-BE49-F238E27FC236}">
                <a16:creationId xmlns:a16="http://schemas.microsoft.com/office/drawing/2014/main" id="{645AF76B-2B74-9940-BC26-53A94CD6FC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96312" y="2382043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038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3AE48-9739-0640-BA2D-71935516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Scientific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AD8DF-FFAB-7A44-AF29-310FB33D8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Total number of oral presentations: </a:t>
            </a:r>
            <a:r>
              <a:rPr lang="en-US" b="1" dirty="0"/>
              <a:t>45</a:t>
            </a:r>
          </a:p>
          <a:p>
            <a:r>
              <a:rPr lang="en-US" dirty="0"/>
              <a:t>Total number of flash presentations: </a:t>
            </a:r>
            <a:r>
              <a:rPr lang="en-US" b="1" dirty="0"/>
              <a:t>108</a:t>
            </a:r>
          </a:p>
          <a:p>
            <a:r>
              <a:rPr lang="en-US" dirty="0"/>
              <a:t>Total number of poster presentations: &gt;</a:t>
            </a:r>
            <a:r>
              <a:rPr lang="en-US" b="1" dirty="0"/>
              <a:t>200</a:t>
            </a:r>
          </a:p>
        </p:txBody>
      </p:sp>
    </p:spTree>
    <p:extLst>
      <p:ext uri="{BB962C8B-B14F-4D97-AF65-F5344CB8AC3E}">
        <p14:creationId xmlns:p14="http://schemas.microsoft.com/office/powerpoint/2010/main" val="233510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 with low confidence">
            <a:extLst>
              <a:ext uri="{FF2B5EF4-FFF2-40B4-BE49-F238E27FC236}">
                <a16:creationId xmlns:a16="http://schemas.microsoft.com/office/drawing/2014/main" id="{D31339A6-0065-2A43-8AD3-B52AB387D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918" y="977557"/>
            <a:ext cx="6090680" cy="3312659"/>
          </a:xfrm>
          <a:prstGeom prst="rect">
            <a:avLst/>
          </a:prstGeom>
        </p:spPr>
      </p:pic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D5F2C98C-E77C-1A4D-B792-2A9E8F46CB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487" y="642551"/>
            <a:ext cx="5029950" cy="5572898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FFB0CCB-4A68-374F-9633-661EA39B9315}"/>
              </a:ext>
            </a:extLst>
          </p:cNvPr>
          <p:cNvSpPr/>
          <p:nvPr/>
        </p:nvSpPr>
        <p:spPr>
          <a:xfrm>
            <a:off x="1982658" y="4658497"/>
            <a:ext cx="2743200" cy="1073665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 Online!</a:t>
            </a:r>
          </a:p>
        </p:txBody>
      </p:sp>
    </p:spTree>
    <p:extLst>
      <p:ext uri="{BB962C8B-B14F-4D97-AF65-F5344CB8AC3E}">
        <p14:creationId xmlns:p14="http://schemas.microsoft.com/office/powerpoint/2010/main" val="418420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FCCBD-24E3-8A43-9293-69CA86B62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WSSFN Travel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686E6-8FF1-0349-8634-7E5C45C0D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05438" cy="4351338"/>
          </a:xfrm>
        </p:spPr>
        <p:txBody>
          <a:bodyPr/>
          <a:lstStyle/>
          <a:p>
            <a:r>
              <a:rPr lang="en-US" dirty="0"/>
              <a:t>Since 2013</a:t>
            </a:r>
          </a:p>
          <a:p>
            <a:r>
              <a:rPr lang="en-US" dirty="0"/>
              <a:t>Encourage residents and fellows across the globe to attend the WSSFN meeting</a:t>
            </a:r>
          </a:p>
          <a:p>
            <a:endParaRPr lang="en-US" dirty="0"/>
          </a:p>
          <a:p>
            <a:r>
              <a:rPr lang="en-US" dirty="0"/>
              <a:t>Record number of submissions for WSSFN2022!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4471B65-B0F0-4543-96CC-A09C143E0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465931"/>
              </p:ext>
            </p:extLst>
          </p:nvPr>
        </p:nvGraphicFramePr>
        <p:xfrm>
          <a:off x="7840749" y="365125"/>
          <a:ext cx="2027311" cy="6209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7311">
                  <a:extLst>
                    <a:ext uri="{9D8B030D-6E8A-4147-A177-3AD203B41FA5}">
                      <a16:colId xmlns:a16="http://schemas.microsoft.com/office/drawing/2014/main" val="4204674218"/>
                    </a:ext>
                  </a:extLst>
                </a:gridCol>
              </a:tblGrid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Nepal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1721907168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Russian Federation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2287205755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India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4106715452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Canada</a:t>
                      </a: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1656037965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Japan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2500978281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United Kingdom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2599093472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USA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814279024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Turkey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3190478945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Japan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75256053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Croatia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3048512372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Spain</a:t>
                      </a:r>
                      <a:endParaRPr lang="en-CA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3314073984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Uzbekistan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1308637168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Indonesia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3756349263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Italy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3892596766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1868071013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Trinidad &amp; Tobago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1858520291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Estonia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3202456678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Turkey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1000031907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Egypt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3680817129"/>
                  </a:ext>
                </a:extLst>
              </a:tr>
              <a:tr h="12731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u="none" strike="noStrike" dirty="0">
                          <a:effectLst/>
                        </a:rPr>
                        <a:t>China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ctr"/>
                </a:tc>
                <a:extLst>
                  <a:ext uri="{0D108BD9-81ED-4DB2-BD59-A6C34878D82A}">
                    <a16:rowId xmlns:a16="http://schemas.microsoft.com/office/drawing/2014/main" val="1057219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530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D90F2-DA9B-E34B-9756-901597BF2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Thank you to our judges!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543AAB-B07D-A84A-A466-06785913A3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Oral presentations: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F9B81-B82E-C24A-A28C-3CE0E6A0D4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3200" dirty="0"/>
          </a:p>
          <a:p>
            <a:r>
              <a:rPr lang="en-US" sz="3200" dirty="0" err="1"/>
              <a:t>Patric</a:t>
            </a:r>
            <a:r>
              <a:rPr lang="en-US" sz="3200" dirty="0"/>
              <a:t> Blomstedt – Sweden</a:t>
            </a:r>
          </a:p>
          <a:p>
            <a:r>
              <a:rPr lang="en-US" sz="3200" dirty="0"/>
              <a:t>Marie Krueger – UK</a:t>
            </a:r>
          </a:p>
          <a:p>
            <a:r>
              <a:rPr lang="en-US" sz="3200" dirty="0"/>
              <a:t>Hiroki Toda – Japan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63AE8C-FDC6-B14D-B35C-2D45B954BF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Poster Presentations: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B27B04-6560-514A-8A62-997294CE36C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sz="3200" dirty="0"/>
          </a:p>
          <a:p>
            <a:r>
              <a:rPr lang="en-US" sz="3200" dirty="0"/>
              <a:t>Nico </a:t>
            </a:r>
            <a:r>
              <a:rPr lang="en-US" sz="3200" dirty="0" err="1"/>
              <a:t>Enslin</a:t>
            </a:r>
            <a:r>
              <a:rPr lang="en-US" sz="3200" dirty="0"/>
              <a:t> – South Africa</a:t>
            </a:r>
          </a:p>
          <a:p>
            <a:r>
              <a:rPr lang="en-US" sz="3200" dirty="0"/>
              <a:t>Olga </a:t>
            </a:r>
            <a:r>
              <a:rPr lang="en-US" sz="3200" dirty="0" err="1"/>
              <a:t>Parras</a:t>
            </a:r>
            <a:r>
              <a:rPr lang="en-US" sz="3200" dirty="0"/>
              <a:t> – Spain/UK</a:t>
            </a:r>
          </a:p>
          <a:p>
            <a:r>
              <a:rPr lang="en-US" sz="3200" dirty="0"/>
              <a:t>Can </a:t>
            </a:r>
            <a:r>
              <a:rPr lang="en-US" sz="3200" dirty="0" err="1"/>
              <a:t>Sarica</a:t>
            </a:r>
            <a:r>
              <a:rPr lang="en-US" sz="3200" dirty="0"/>
              <a:t> – Canada/Turkey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57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Best Oral Presentation – Clinical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563497" cy="4377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Evolution Of Targeting Of The Anterior Limb Of The Internal Capsule Circuits For Obsessive Compulsive Disorder: Multi-institutional Experience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u="sng" dirty="0"/>
              <a:t>Josue </a:t>
            </a:r>
            <a:r>
              <a:rPr lang="en-US" b="1" u="sng" dirty="0" err="1"/>
              <a:t>Avecillas</a:t>
            </a:r>
            <a:r>
              <a:rPr lang="en-US" b="1" u="sng" dirty="0"/>
              <a:t> </a:t>
            </a:r>
            <a:r>
              <a:rPr lang="en-US" b="1" u="sng" dirty="0" err="1"/>
              <a:t>Chasin</a:t>
            </a:r>
            <a:r>
              <a:rPr lang="en-US" dirty="0"/>
              <a:t>, </a:t>
            </a:r>
            <a:r>
              <a:rPr lang="en-US" dirty="0" err="1"/>
              <a:t>Kisueng</a:t>
            </a:r>
            <a:r>
              <a:rPr lang="en-US" dirty="0"/>
              <a:t> Choi, Andrew Smith, Helen </a:t>
            </a:r>
            <a:r>
              <a:rPr lang="en-US" dirty="0" err="1"/>
              <a:t>Mayberg</a:t>
            </a:r>
            <a:r>
              <a:rPr lang="en-US" dirty="0"/>
              <a:t>, Brian </a:t>
            </a:r>
            <a:r>
              <a:rPr lang="en-US" dirty="0" err="1"/>
              <a:t>Kopell</a:t>
            </a:r>
            <a:r>
              <a:rPr lang="en-US" dirty="0"/>
              <a:t>, </a:t>
            </a:r>
            <a:r>
              <a:rPr lang="en-US" dirty="0" err="1"/>
              <a:t>Martijn</a:t>
            </a:r>
            <a:r>
              <a:rPr lang="en-US" dirty="0"/>
              <a:t> </a:t>
            </a:r>
            <a:r>
              <a:rPr lang="en-US" dirty="0" err="1"/>
              <a:t>Figee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USA</a:t>
            </a:r>
          </a:p>
        </p:txBody>
      </p:sp>
      <p:pic>
        <p:nvPicPr>
          <p:cNvPr id="4" name="Graphic 3" descr="Ribbon with solid fill">
            <a:extLst>
              <a:ext uri="{FF2B5EF4-FFF2-40B4-BE49-F238E27FC236}">
                <a16:creationId xmlns:a16="http://schemas.microsoft.com/office/drawing/2014/main" id="{32D8BC3A-6274-3247-99DB-16D97F937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53461" y="2396331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782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Best oral presentation – Basic Science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10632" cy="432804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Unbiased Whole Brain Circuit Examination Reveals Novel Neurons That Restore Locomotion After Spinal Cord Injury</a:t>
            </a:r>
          </a:p>
          <a:p>
            <a:pPr marL="0" indent="0">
              <a:buNone/>
            </a:pPr>
            <a:r>
              <a:rPr lang="en-US" b="1" u="sng" dirty="0"/>
              <a:t>Newton Cho</a:t>
            </a:r>
            <a:r>
              <a:rPr lang="en-US" dirty="0"/>
              <a:t>, J. Squair, N. James, L. Baud, A. </a:t>
            </a:r>
            <a:r>
              <a:rPr lang="en-US" dirty="0" err="1"/>
              <a:t>Leonhartsberger</a:t>
            </a:r>
            <a:r>
              <a:rPr lang="en-US" dirty="0"/>
              <a:t>, K </a:t>
            </a:r>
            <a:r>
              <a:rPr lang="en-US" dirty="0" err="1"/>
              <a:t>Sveistyte</a:t>
            </a:r>
            <a:r>
              <a:rPr lang="en-US" dirty="0"/>
              <a:t>, K Galan, Q Barraud, M </a:t>
            </a:r>
            <a:r>
              <a:rPr lang="en-US" dirty="0" err="1"/>
              <a:t>Goubran</a:t>
            </a:r>
            <a:r>
              <a:rPr lang="en-US" dirty="0"/>
              <a:t>, L </a:t>
            </a:r>
            <a:r>
              <a:rPr lang="en-US" dirty="0" err="1"/>
              <a:t>Batti</a:t>
            </a:r>
            <a:r>
              <a:rPr lang="en-US" dirty="0"/>
              <a:t>, S Pages, M Gauthier, T Hutson, C Kathe, A Bichat, O Rizzo, M </a:t>
            </a:r>
            <a:r>
              <a:rPr lang="en-US" dirty="0" err="1"/>
              <a:t>Hodara</a:t>
            </a:r>
            <a:r>
              <a:rPr lang="en-US" dirty="0"/>
              <a:t>, J Bloch, G </a:t>
            </a:r>
            <a:r>
              <a:rPr lang="en-US" dirty="0" err="1"/>
              <a:t>Courtine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Canada/Switzerland</a:t>
            </a:r>
          </a:p>
        </p:txBody>
      </p:sp>
      <p:pic>
        <p:nvPicPr>
          <p:cNvPr id="4" name="Graphic 3" descr="Ribbon with solid fill">
            <a:extLst>
              <a:ext uri="{FF2B5EF4-FFF2-40B4-BE49-F238E27FC236}">
                <a16:creationId xmlns:a16="http://schemas.microsoft.com/office/drawing/2014/main" id="{7A56566A-5A0D-0440-8BE8-6A9BB13A96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53461" y="2396331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755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Best Poster Presentation – Clinical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05700" cy="41894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200" dirty="0"/>
              <a:t>Effects Of Thalamic DBS For Tourette’s Syndrome in a Prospective Randomized Clinical Trial</a:t>
            </a:r>
          </a:p>
          <a:p>
            <a:pPr marL="0" indent="0">
              <a:buNone/>
            </a:pPr>
            <a:endParaRPr lang="en-CA" sz="3200" dirty="0"/>
          </a:p>
          <a:p>
            <a:pPr marL="0" indent="0">
              <a:buNone/>
            </a:pPr>
            <a:r>
              <a:rPr lang="en-CA" sz="3200" b="1" u="sng" dirty="0"/>
              <a:t>Pablo Andrade</a:t>
            </a:r>
            <a:r>
              <a:rPr lang="en-CA" sz="3200" dirty="0"/>
              <a:t>, Juan Carlos </a:t>
            </a:r>
            <a:r>
              <a:rPr lang="en-CA" sz="3200" dirty="0" err="1"/>
              <a:t>Baldermann</a:t>
            </a:r>
            <a:r>
              <a:rPr lang="en-CA" sz="3200" dirty="0"/>
              <a:t>, </a:t>
            </a:r>
            <a:r>
              <a:rPr lang="en-CA" sz="3200" dirty="0" err="1"/>
              <a:t>Veerle</a:t>
            </a:r>
            <a:r>
              <a:rPr lang="en-CA" sz="3200" dirty="0"/>
              <a:t> Visser-</a:t>
            </a:r>
            <a:r>
              <a:rPr lang="en-CA" sz="3200" dirty="0" err="1"/>
              <a:t>Vandewalle</a:t>
            </a:r>
            <a:endParaRPr lang="en-CA" sz="3200" dirty="0"/>
          </a:p>
          <a:p>
            <a:pPr marL="0" indent="0">
              <a:buNone/>
            </a:pPr>
            <a:endParaRPr lang="en-CA" sz="3200" dirty="0"/>
          </a:p>
          <a:p>
            <a:pPr marL="0" indent="0">
              <a:buNone/>
            </a:pPr>
            <a:r>
              <a:rPr lang="en-CA" sz="3200" dirty="0"/>
              <a:t>Germany</a:t>
            </a:r>
            <a:endParaRPr lang="en-US" sz="3200" dirty="0"/>
          </a:p>
        </p:txBody>
      </p:sp>
      <p:pic>
        <p:nvPicPr>
          <p:cNvPr id="5" name="Graphic 4" descr="Ribbon with solid fill">
            <a:extLst>
              <a:ext uri="{FF2B5EF4-FFF2-40B4-BE49-F238E27FC236}">
                <a16:creationId xmlns:a16="http://schemas.microsoft.com/office/drawing/2014/main" id="{7876436E-A05D-A146-B62D-695BEA999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53461" y="2396331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28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A454-4CC6-324F-8F06-438FADF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Best Poster Presentation – Basic Science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4546-46EE-D64F-A57A-7FD8A116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234238" cy="4360863"/>
          </a:xfrm>
        </p:spPr>
        <p:txBody>
          <a:bodyPr/>
          <a:lstStyle/>
          <a:p>
            <a:pPr marL="0" indent="0">
              <a:buNone/>
            </a:pPr>
            <a:r>
              <a:rPr lang="en-CA" sz="3200" dirty="0"/>
              <a:t>Enhanced Delivery Of </a:t>
            </a:r>
            <a:r>
              <a:rPr lang="en-CA" sz="3200" dirty="0" err="1"/>
              <a:t>Aducanam</a:t>
            </a:r>
            <a:r>
              <a:rPr lang="en-CA" sz="3200" dirty="0"/>
              <a:t> Via FUS Alleviates Cognitive Impairment In Neuropathology In Alzheimer’s Disease</a:t>
            </a:r>
          </a:p>
          <a:p>
            <a:pPr marL="0" indent="0">
              <a:buNone/>
            </a:pPr>
            <a:endParaRPr lang="en-CA" b="1" u="sng" dirty="0"/>
          </a:p>
          <a:p>
            <a:pPr marL="0" indent="0">
              <a:buNone/>
            </a:pPr>
            <a:r>
              <a:rPr lang="en-CA" b="1" u="sng" dirty="0" err="1"/>
              <a:t>Chanho</a:t>
            </a:r>
            <a:r>
              <a:rPr lang="en-CA" b="1" u="sng" dirty="0"/>
              <a:t> Kong</a:t>
            </a:r>
            <a:r>
              <a:rPr lang="en-CA" dirty="0"/>
              <a:t>, </a:t>
            </a:r>
            <a:r>
              <a:rPr lang="en-CA" dirty="0" err="1"/>
              <a:t>Eun-Jeong</a:t>
            </a:r>
            <a:r>
              <a:rPr lang="en-CA" dirty="0"/>
              <a:t> Yang, </a:t>
            </a:r>
            <a:r>
              <a:rPr lang="en-CA" dirty="0" err="1"/>
              <a:t>Jaewoo</a:t>
            </a:r>
            <a:r>
              <a:rPr lang="en-CA" dirty="0"/>
              <a:t> Shin, </a:t>
            </a:r>
            <a:r>
              <a:rPr lang="en-CA" dirty="0" err="1"/>
              <a:t>Junwon</a:t>
            </a:r>
            <a:r>
              <a:rPr lang="en-CA" dirty="0"/>
              <a:t> Park, Won Seok Chang, </a:t>
            </a:r>
            <a:r>
              <a:rPr lang="en-CA" dirty="0" err="1"/>
              <a:t>Changhan</a:t>
            </a:r>
            <a:r>
              <a:rPr lang="en-CA" dirty="0"/>
              <a:t> Lee, </a:t>
            </a:r>
            <a:r>
              <a:rPr lang="en-CA" dirty="0" err="1"/>
              <a:t>Hyunju</a:t>
            </a:r>
            <a:r>
              <a:rPr lang="en-CA" dirty="0"/>
              <a:t> Kim, Hye-Sun Kim, </a:t>
            </a:r>
            <a:r>
              <a:rPr lang="en-CA" dirty="0" err="1"/>
              <a:t>Jin</a:t>
            </a:r>
            <a:r>
              <a:rPr lang="en-CA" dirty="0"/>
              <a:t> Woo Chang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Korea</a:t>
            </a:r>
            <a:endParaRPr lang="en-CA" dirty="0"/>
          </a:p>
        </p:txBody>
      </p:sp>
      <p:pic>
        <p:nvPicPr>
          <p:cNvPr id="4" name="Graphic 3" descr="Ribbon with solid fill">
            <a:extLst>
              <a:ext uri="{FF2B5EF4-FFF2-40B4-BE49-F238E27FC236}">
                <a16:creationId xmlns:a16="http://schemas.microsoft.com/office/drawing/2014/main" id="{6C28B4A4-1E36-7548-9183-C26E0F5CF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67737" y="2382043"/>
            <a:ext cx="2414588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672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686</Words>
  <Application>Microsoft Macintosh PowerPoint</Application>
  <PresentationFormat>Widescreen</PresentationFormat>
  <Paragraphs>111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WSSFN 2022 Awards Ceremony</vt:lpstr>
      <vt:lpstr>Scientific submissions</vt:lpstr>
      <vt:lpstr>PowerPoint Presentation</vt:lpstr>
      <vt:lpstr>WSSFN Travel Grants</vt:lpstr>
      <vt:lpstr>Thank you to our judges!</vt:lpstr>
      <vt:lpstr>Best Oral Presentation – Clinical </vt:lpstr>
      <vt:lpstr>Best oral presentation – Basic Science </vt:lpstr>
      <vt:lpstr>Best Poster Presentation – Clinical </vt:lpstr>
      <vt:lpstr>Best Poster Presentation – Basic Science </vt:lpstr>
      <vt:lpstr>Karger Award - Best Oral Presentation</vt:lpstr>
      <vt:lpstr>Karger Award - Best Poster Presentation </vt:lpstr>
      <vt:lpstr>Karger Award - best oral presentation runner up</vt:lpstr>
      <vt:lpstr>Karger Award - Best Poster Presentation runner up</vt:lpstr>
      <vt:lpstr>Best Oral Presentation – Honorable Mention #1</vt:lpstr>
      <vt:lpstr>Best Oral Presentation – Honorable Mention #2</vt:lpstr>
      <vt:lpstr>Best Poster Presentation – Honorable Mention #1</vt:lpstr>
      <vt:lpstr>Best Poster Presentation – Honorable Mention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WSSFN 2022 Awards Ceremony</dc:title>
  <dc:creator>Microsoft Office User</dc:creator>
  <cp:lastModifiedBy>Microsoft Office User</cp:lastModifiedBy>
  <cp:revision>8</cp:revision>
  <dcterms:created xsi:type="dcterms:W3CDTF">2022-09-06T23:01:26Z</dcterms:created>
  <dcterms:modified xsi:type="dcterms:W3CDTF">2022-09-07T07:30:34Z</dcterms:modified>
</cp:coreProperties>
</file>